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jpg"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"/>
            <a:ext cx="9144000" cy="514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apositiva con título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jpg" id="12" name="Shape 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"/>
            <a:ext cx="9144000" cy="514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seño personalizado 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jpg"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"/>
            <a:ext cx="9144000" cy="514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seño personalizado 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.jpg" id="16" name="Shape 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"/>
            <a:ext cx="9144000" cy="514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seño personalizado 3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5" y="202"/>
            <a:ext cx="9144000" cy="514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seño personalizado 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"/>
            <a:ext cx="9144000" cy="514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seño personalizado 5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"/>
            <a:ext cx="9144000" cy="514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seño personalizado 6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"/>
            <a:ext cx="9144000" cy="514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10.png"/><Relationship Id="rId7" Type="http://schemas.openxmlformats.org/officeDocument/2006/relationships/image" Target="../media/image45.png"/><Relationship Id="rId8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5.png"/><Relationship Id="rId22" Type="http://schemas.openxmlformats.org/officeDocument/2006/relationships/image" Target="../media/image58.png"/><Relationship Id="rId21" Type="http://schemas.openxmlformats.org/officeDocument/2006/relationships/image" Target="../media/image57.png"/><Relationship Id="rId24" Type="http://schemas.openxmlformats.org/officeDocument/2006/relationships/image" Target="../media/image61.png"/><Relationship Id="rId23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50.png"/><Relationship Id="rId26" Type="http://schemas.openxmlformats.org/officeDocument/2006/relationships/image" Target="../media/image63.png"/><Relationship Id="rId25" Type="http://schemas.openxmlformats.org/officeDocument/2006/relationships/image" Target="../media/image62.png"/><Relationship Id="rId28" Type="http://schemas.openxmlformats.org/officeDocument/2006/relationships/image" Target="../media/image65.png"/><Relationship Id="rId27" Type="http://schemas.openxmlformats.org/officeDocument/2006/relationships/image" Target="../media/image60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29" Type="http://schemas.openxmlformats.org/officeDocument/2006/relationships/image" Target="../media/image64.png"/><Relationship Id="rId7" Type="http://schemas.openxmlformats.org/officeDocument/2006/relationships/image" Target="../media/image41.png"/><Relationship Id="rId8" Type="http://schemas.openxmlformats.org/officeDocument/2006/relationships/image" Target="../media/image44.png"/><Relationship Id="rId31" Type="http://schemas.openxmlformats.org/officeDocument/2006/relationships/hyperlink" Target="http://www.flaticon.com/packs/superheroes-and-villains" TargetMode="External"/><Relationship Id="rId30" Type="http://schemas.openxmlformats.org/officeDocument/2006/relationships/image" Target="../media/image66.png"/><Relationship Id="rId11" Type="http://schemas.openxmlformats.org/officeDocument/2006/relationships/image" Target="../media/image46.png"/><Relationship Id="rId10" Type="http://schemas.openxmlformats.org/officeDocument/2006/relationships/image" Target="../media/image43.png"/><Relationship Id="rId13" Type="http://schemas.openxmlformats.org/officeDocument/2006/relationships/image" Target="../media/image48.png"/><Relationship Id="rId12" Type="http://schemas.openxmlformats.org/officeDocument/2006/relationships/image" Target="../media/image54.png"/><Relationship Id="rId15" Type="http://schemas.openxmlformats.org/officeDocument/2006/relationships/image" Target="../media/image51.png"/><Relationship Id="rId14" Type="http://schemas.openxmlformats.org/officeDocument/2006/relationships/image" Target="../media/image47.png"/><Relationship Id="rId17" Type="http://schemas.openxmlformats.org/officeDocument/2006/relationships/image" Target="../media/image53.png"/><Relationship Id="rId16" Type="http://schemas.openxmlformats.org/officeDocument/2006/relationships/image" Target="../media/image52.png"/><Relationship Id="rId19" Type="http://schemas.openxmlformats.org/officeDocument/2006/relationships/image" Target="../media/image56.png"/><Relationship Id="rId18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/>
        </p:nvSpPr>
        <p:spPr>
          <a:xfrm>
            <a:off x="2971450" y="1081550"/>
            <a:ext cx="3109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i="1" lang="es" sz="3300">
                <a:latin typeface="Impact"/>
                <a:ea typeface="Impact"/>
                <a:cs typeface="Impact"/>
                <a:sym typeface="Impact"/>
              </a:rPr>
              <a:t>Marvel vs DC: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i="1" lang="es" sz="3300">
                <a:latin typeface="Impact"/>
                <a:ea typeface="Impact"/>
                <a:cs typeface="Impact"/>
                <a:sym typeface="Impact"/>
              </a:rPr>
              <a:t>THE ULTIMATE TEST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/>
        </p:nvSpPr>
        <p:spPr>
          <a:xfrm>
            <a:off x="378775" y="149675"/>
            <a:ext cx="8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Movies Sales - Marvel vs DC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50" y="884750"/>
            <a:ext cx="7317912" cy="411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 b="0" l="23118" r="26271" t="0"/>
          <a:stretch/>
        </p:blipFill>
        <p:spPr>
          <a:xfrm>
            <a:off x="3265850" y="1012775"/>
            <a:ext cx="2476875" cy="2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/>
        </p:nvSpPr>
        <p:spPr>
          <a:xfrm>
            <a:off x="378775" y="149675"/>
            <a:ext cx="8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 sz="3800">
                <a:latin typeface="Open Sans"/>
                <a:ea typeface="Open Sans"/>
                <a:cs typeface="Open Sans"/>
                <a:sym typeface="Open Sans"/>
              </a:rPr>
              <a:t>Marvel vs DC - Movies Released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550" y="811825"/>
            <a:ext cx="5730175" cy="40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378775" y="149675"/>
            <a:ext cx="8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Marvel Movie Rating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138" y="854850"/>
            <a:ext cx="7034674" cy="369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378775" y="149675"/>
            <a:ext cx="8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DC Movie Rating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025" y="824925"/>
            <a:ext cx="7027040" cy="39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378775" y="149675"/>
            <a:ext cx="8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 sz="3800">
                <a:latin typeface="Open Sans"/>
                <a:ea typeface="Open Sans"/>
                <a:cs typeface="Open Sans"/>
                <a:sym typeface="Open Sans"/>
              </a:rPr>
              <a:t>Combined Ratings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75" y="1044225"/>
            <a:ext cx="7263801" cy="34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354225" y="568600"/>
            <a:ext cx="39303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s" sz="7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Comics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13481" r="13488" t="0"/>
          <a:stretch/>
        </p:blipFill>
        <p:spPr>
          <a:xfrm>
            <a:off x="4134450" y="602800"/>
            <a:ext cx="4586544" cy="4186836"/>
          </a:xfrm>
          <a:prstGeom prst="cloud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159500" y="149675"/>
            <a:ext cx="873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Marvel vs DC vs Others Top 30 Comics Sold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00" y="914650"/>
            <a:ext cx="6084575" cy="3761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159500" y="149675"/>
            <a:ext cx="873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Marvel vs DC Total Comics Sold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50" y="1027175"/>
            <a:ext cx="7805357" cy="376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159500" y="149675"/>
            <a:ext cx="873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Marvel vs DC Total Comics Sold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875" y="929875"/>
            <a:ext cx="6451850" cy="37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1066" l="0" r="0" t="1066"/>
          <a:stretch/>
        </p:blipFill>
        <p:spPr>
          <a:xfrm>
            <a:off x="3943825" y="724524"/>
            <a:ext cx="4962900" cy="2914200"/>
          </a:xfrm>
          <a:prstGeom prst="cloudCallout">
            <a:avLst>
              <a:gd fmla="val -20833" name="adj1"/>
              <a:gd fmla="val 62500" name="adj2"/>
            </a:avLst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145775" y="131424"/>
            <a:ext cx="3657900" cy="41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s" sz="5500">
                <a:solidFill>
                  <a:srgbClr val="FC9829"/>
                </a:solidFill>
                <a:latin typeface="Impact"/>
                <a:ea typeface="Impact"/>
                <a:cs typeface="Impact"/>
                <a:sym typeface="Impact"/>
              </a:rPr>
              <a:t>Verdict?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/>
        </p:nvSpPr>
        <p:spPr>
          <a:xfrm>
            <a:off x="378775" y="149675"/>
            <a:ext cx="8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Who Is More Popular?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125" y="1324200"/>
            <a:ext cx="2680725" cy="26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425" y="1693703"/>
            <a:ext cx="4291050" cy="1941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1066" l="0" r="0" t="1066"/>
          <a:stretch/>
        </p:blipFill>
        <p:spPr>
          <a:xfrm>
            <a:off x="3943825" y="724524"/>
            <a:ext cx="4962900" cy="2914200"/>
          </a:xfrm>
          <a:prstGeom prst="cloudCallout">
            <a:avLst>
              <a:gd fmla="val -20833" name="adj1"/>
              <a:gd fmla="val 62500" name="adj2"/>
            </a:avLst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145775" y="131424"/>
            <a:ext cx="3657900" cy="41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s" sz="5500">
                <a:solidFill>
                  <a:srgbClr val="FC9829"/>
                </a:solidFill>
                <a:latin typeface="Impact"/>
                <a:ea typeface="Impact"/>
                <a:cs typeface="Impact"/>
                <a:sym typeface="Impact"/>
              </a:rPr>
              <a:t>Verdict?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i="1" lang="es" sz="4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MARVEL WINS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5954" l="0" r="0" t="5963"/>
          <a:stretch/>
        </p:blipFill>
        <p:spPr>
          <a:xfrm>
            <a:off x="3943825" y="724524"/>
            <a:ext cx="4962900" cy="2914200"/>
          </a:xfrm>
          <a:prstGeom prst="cloudCallout">
            <a:avLst>
              <a:gd fmla="val -20833" name="adj1"/>
              <a:gd fmla="val 62500" name="adj2"/>
            </a:avLst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145775" y="131425"/>
            <a:ext cx="4008900" cy="41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s" sz="4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else did we learn?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159500" y="149675"/>
            <a:ext cx="873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Marvel vs DC - Followers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844800"/>
            <a:ext cx="6019800" cy="40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475" y="3090638"/>
            <a:ext cx="1414900" cy="1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3200" y="3006574"/>
            <a:ext cx="1297975" cy="12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59500" y="149675"/>
            <a:ext cx="873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Twitter Sentiment - Thor vs Justice League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475" y="854800"/>
            <a:ext cx="6609050" cy="3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150" y="1339350"/>
            <a:ext cx="6393700" cy="31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159500" y="149675"/>
            <a:ext cx="873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Change of Tides?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1680005" y="0"/>
            <a:ext cx="5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 sz="3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Questions?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175" y="738275"/>
            <a:ext cx="4193649" cy="41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818700" y="1964725"/>
            <a:ext cx="2235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>
                <a:latin typeface="Impact"/>
                <a:ea typeface="Impact"/>
                <a:cs typeface="Impact"/>
                <a:sym typeface="Impact"/>
              </a:rPr>
              <a:t>AENEAN IN MAGNA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655650" y="2196075"/>
            <a:ext cx="2561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21000"/>
              </a:lnSpc>
              <a:spcBef>
                <a:spcPts val="0"/>
              </a:spcBef>
              <a:buNone/>
            </a:pP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Nullam nisl odio, mattis vel magna quis,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50" y="423500"/>
            <a:ext cx="1414900" cy="1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400" y="2656988"/>
            <a:ext cx="1414900" cy="1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4550" y="423500"/>
            <a:ext cx="1414900" cy="1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8750" y="2656988"/>
            <a:ext cx="1414900" cy="1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3400" y="423500"/>
            <a:ext cx="1414900" cy="1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4550" y="2541313"/>
            <a:ext cx="1414900" cy="1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3454500" y="1964725"/>
            <a:ext cx="2235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>
                <a:latin typeface="Impact"/>
                <a:ea typeface="Impact"/>
                <a:cs typeface="Impact"/>
                <a:sym typeface="Impact"/>
              </a:rPr>
              <a:t>AENEAN IN MAGNA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291450" y="2196075"/>
            <a:ext cx="2561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21000"/>
              </a:lnSpc>
              <a:spcBef>
                <a:spcPts val="0"/>
              </a:spcBef>
              <a:buNone/>
            </a:pP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Nullam nisl odio, mattis vel magna quis, 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6253350" y="1964725"/>
            <a:ext cx="2235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>
                <a:latin typeface="Impact"/>
                <a:ea typeface="Impact"/>
                <a:cs typeface="Impact"/>
                <a:sym typeface="Impact"/>
              </a:rPr>
              <a:t>AENEAN IN MAGNA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090300" y="2196075"/>
            <a:ext cx="2561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21000"/>
              </a:lnSpc>
              <a:spcBef>
                <a:spcPts val="0"/>
              </a:spcBef>
              <a:buNone/>
            </a:pP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Nullam nisl odio, mattis vel magna quis, 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818700" y="4218700"/>
            <a:ext cx="2235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>
                <a:latin typeface="Impact"/>
                <a:ea typeface="Impact"/>
                <a:cs typeface="Impact"/>
                <a:sym typeface="Impact"/>
              </a:rPr>
              <a:t>AENEAN IN MAGNA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655650" y="4450050"/>
            <a:ext cx="2561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21000"/>
              </a:lnSpc>
              <a:spcBef>
                <a:spcPts val="0"/>
              </a:spcBef>
              <a:buNone/>
            </a:pP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Nullam nisl odio, mattis vel magna quis, 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3454500" y="4218700"/>
            <a:ext cx="2235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>
                <a:latin typeface="Impact"/>
                <a:ea typeface="Impact"/>
                <a:cs typeface="Impact"/>
                <a:sym typeface="Impact"/>
              </a:rPr>
              <a:t>AENEAN IN MAGNA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3291450" y="4450050"/>
            <a:ext cx="2561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21000"/>
              </a:lnSpc>
              <a:spcBef>
                <a:spcPts val="0"/>
              </a:spcBef>
              <a:buNone/>
            </a:pP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Nullam nisl odio, mattis vel magna quis, 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6253350" y="4218700"/>
            <a:ext cx="2235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>
                <a:latin typeface="Impact"/>
                <a:ea typeface="Impact"/>
                <a:cs typeface="Impact"/>
                <a:sym typeface="Impact"/>
              </a:rPr>
              <a:t>AENEAN IN MAGNA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090300" y="4450050"/>
            <a:ext cx="2561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21000"/>
              </a:lnSpc>
              <a:spcBef>
                <a:spcPts val="0"/>
              </a:spcBef>
              <a:buNone/>
            </a:pP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Nullam nisl odio, mattis vel magna quis,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688" y="278400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838" y="365542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988" y="365542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5138" y="365542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7838" y="365542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7763" y="364160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7688" y="365542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80838" y="278400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7988" y="278400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15138" y="278400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97838" y="278400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47763" y="278400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47612" y="106737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48063" y="195847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97988" y="191257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47913" y="191257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197838" y="191257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247763" y="192640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297688" y="191257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048063" y="104115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097988" y="104115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47913" y="104115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197838" y="104115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247763" y="104115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297688" y="1041150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347612" y="365542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347612" y="2849575"/>
            <a:ext cx="715549" cy="7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347612" y="1958475"/>
            <a:ext cx="715549" cy="71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680005" y="149675"/>
            <a:ext cx="5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 sz="3800">
                <a:latin typeface="Impact"/>
                <a:ea typeface="Impact"/>
                <a:cs typeface="Impact"/>
                <a:sym typeface="Impact"/>
              </a:rPr>
              <a:t>Donec aliquet et ligula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85000" y="4534150"/>
            <a:ext cx="3774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s" sz="900" u="sng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  <a:hlinkClick r:id="rId31"/>
              </a:rPr>
              <a:t>Icons on this template have been downloaded  from Flaticon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2225175" y="1929217"/>
            <a:ext cx="1714500" cy="1714500"/>
          </a:xfrm>
          <a:prstGeom prst="ellipse">
            <a:avLst/>
          </a:prstGeom>
          <a:noFill/>
          <a:ln cap="flat" cmpd="sng" w="9525">
            <a:solidFill>
              <a:srgbClr val="F9BA48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>
            <a:off x="2088964" y="2705558"/>
            <a:ext cx="1834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i="1" lang="es">
                <a:latin typeface="Open Sans"/>
                <a:ea typeface="Open Sans"/>
                <a:cs typeface="Open Sans"/>
                <a:sym typeface="Open Sans"/>
              </a:rPr>
              <a:t>  Pellentesque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2393331" y="2330130"/>
            <a:ext cx="1378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 sz="2500">
                <a:solidFill>
                  <a:srgbClr val="FC9829"/>
                </a:solidFill>
                <a:latin typeface="Impact"/>
                <a:ea typeface="Impact"/>
                <a:cs typeface="Impact"/>
                <a:sym typeface="Impact"/>
              </a:rPr>
              <a:t>STEP 1</a:t>
            </a:r>
          </a:p>
        </p:txBody>
      </p:sp>
      <p:sp>
        <p:nvSpPr>
          <p:cNvPr id="245" name="Shape 245"/>
          <p:cNvSpPr/>
          <p:nvPr/>
        </p:nvSpPr>
        <p:spPr>
          <a:xfrm>
            <a:off x="3800675" y="1929217"/>
            <a:ext cx="1714500" cy="1714500"/>
          </a:xfrm>
          <a:prstGeom prst="ellipse">
            <a:avLst/>
          </a:prstGeom>
          <a:noFill/>
          <a:ln cap="flat" cmpd="sng" w="9525">
            <a:solidFill>
              <a:srgbClr val="F9BA48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3664464" y="2705558"/>
            <a:ext cx="1834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i="1" lang="es">
                <a:latin typeface="Open Sans"/>
                <a:ea typeface="Open Sans"/>
                <a:cs typeface="Open Sans"/>
                <a:sym typeface="Open Sans"/>
              </a:rPr>
              <a:t>  Pellentesque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3968831" y="2330130"/>
            <a:ext cx="1378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 sz="2500">
                <a:solidFill>
                  <a:srgbClr val="FC9829"/>
                </a:solidFill>
                <a:latin typeface="Impact"/>
                <a:ea typeface="Impact"/>
                <a:cs typeface="Impact"/>
                <a:sym typeface="Impact"/>
              </a:rPr>
              <a:t>STEP 2</a:t>
            </a:r>
          </a:p>
        </p:txBody>
      </p:sp>
      <p:sp>
        <p:nvSpPr>
          <p:cNvPr id="248" name="Shape 248"/>
          <p:cNvSpPr/>
          <p:nvPr/>
        </p:nvSpPr>
        <p:spPr>
          <a:xfrm>
            <a:off x="5340529" y="1929217"/>
            <a:ext cx="1714500" cy="1714500"/>
          </a:xfrm>
          <a:prstGeom prst="ellipse">
            <a:avLst/>
          </a:prstGeom>
          <a:noFill/>
          <a:ln cap="flat" cmpd="sng" w="9525">
            <a:solidFill>
              <a:srgbClr val="F9BA48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 txBox="1"/>
          <p:nvPr/>
        </p:nvSpPr>
        <p:spPr>
          <a:xfrm>
            <a:off x="5204318" y="2705558"/>
            <a:ext cx="1834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i="1" lang="es">
                <a:latin typeface="Open Sans"/>
                <a:ea typeface="Open Sans"/>
                <a:cs typeface="Open Sans"/>
                <a:sym typeface="Open Sans"/>
              </a:rPr>
              <a:t>  Pellentesque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5508685" y="2330130"/>
            <a:ext cx="1378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 sz="2500">
                <a:solidFill>
                  <a:srgbClr val="FC9829"/>
                </a:solidFill>
                <a:latin typeface="Impact"/>
                <a:ea typeface="Impact"/>
                <a:cs typeface="Impact"/>
                <a:sym typeface="Impact"/>
              </a:rPr>
              <a:t>STEP 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/>
        </p:nvSpPr>
        <p:spPr>
          <a:xfrm>
            <a:off x="354224" y="568600"/>
            <a:ext cx="49989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s" sz="7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Movies</a:t>
            </a:r>
          </a:p>
        </p:txBody>
      </p:sp>
      <p:sp>
        <p:nvSpPr>
          <p:cNvPr id="42" name="Shape 42"/>
          <p:cNvSpPr txBox="1"/>
          <p:nvPr/>
        </p:nvSpPr>
        <p:spPr>
          <a:xfrm>
            <a:off x="403425" y="1682625"/>
            <a:ext cx="34575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9850" lvl="0" marL="0" rtl="0" algn="just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3">
            <a:alphaModFix/>
          </a:blip>
          <a:srcRect b="0" l="16896" r="16896" t="0"/>
          <a:stretch/>
        </p:blipFill>
        <p:spPr>
          <a:xfrm>
            <a:off x="4134450" y="602800"/>
            <a:ext cx="4586544" cy="4186836"/>
          </a:xfrm>
          <a:prstGeom prst="cloud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/>
        </p:nvSpPr>
        <p:spPr>
          <a:xfrm>
            <a:off x="378775" y="149675"/>
            <a:ext cx="8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Movies Sales - Marvel vs DC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9" name="Shape 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25" y="1293425"/>
            <a:ext cx="37623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78775" y="149675"/>
            <a:ext cx="8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Movies Sales - Marvel vs DC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25" y="1293425"/>
            <a:ext cx="3762375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425" y="1293425"/>
            <a:ext cx="37623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159500" y="149675"/>
            <a:ext cx="873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Movies Sales - Marvel vs DC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225" y="994625"/>
            <a:ext cx="5570375" cy="39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575" y="3079388"/>
            <a:ext cx="1414900" cy="1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6550" y="3016549"/>
            <a:ext cx="1297975" cy="12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/>
        </p:nvSpPr>
        <p:spPr>
          <a:xfrm>
            <a:off x="378775" y="149675"/>
            <a:ext cx="8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1" lang="es" sz="3800">
                <a:latin typeface="Open Sans"/>
                <a:ea typeface="Open Sans"/>
                <a:cs typeface="Open Sans"/>
                <a:sym typeface="Open Sans"/>
              </a:rPr>
              <a:t>Marvel vs DC - Movie Sales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350" y="1004625"/>
            <a:ext cx="5179975" cy="36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378775" y="149675"/>
            <a:ext cx="8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Movies Sales - Marvel vs DC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100" y="994375"/>
            <a:ext cx="5100750" cy="36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378775" y="149675"/>
            <a:ext cx="8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Movies Sales - Marvel vs DC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3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50" y="884750"/>
            <a:ext cx="7317912" cy="411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